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CCFF"/>
    <a:srgbClr val="3366FF"/>
    <a:srgbClr val="CC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97AD-43ED-4D50-89B5-8DE0632202D2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758B5-AAF3-4754-9C39-FC20795E8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357166"/>
            <a:ext cx="5214974" cy="227974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3366FF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Психологическая </a:t>
            </a:r>
            <a:r>
              <a:rPr lang="ru-RU" b="1" dirty="0"/>
              <a:t>подготовка </a:t>
            </a:r>
            <a:r>
              <a:rPr lang="ru-RU" b="1" dirty="0" err="1" smtClean="0"/>
              <a:t>обучащихся</a:t>
            </a:r>
            <a:r>
              <a:rPr lang="ru-RU" b="1" dirty="0" smtClean="0"/>
              <a:t> </a:t>
            </a:r>
            <a:r>
              <a:rPr lang="ru-RU" b="1" dirty="0"/>
              <a:t>к экзаменам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714620"/>
            <a:ext cx="7643866" cy="35719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3366FF"/>
            </a:solidFill>
            <a:prstDash val="solid"/>
          </a:ln>
        </p:spPr>
        <p:txBody>
          <a:bodyPr>
            <a:normAutofit/>
          </a:bodyPr>
          <a:lstStyle/>
          <a:p>
            <a:pPr algn="l"/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00B050"/>
                </a:solidFill>
              </a:rPr>
              <a:t>Даже </a:t>
            </a:r>
            <a:r>
              <a:rPr lang="ru-RU" sz="2400" b="1" i="1" dirty="0">
                <a:solidFill>
                  <a:srgbClr val="00B050"/>
                </a:solidFill>
              </a:rPr>
              <a:t>если знания отпускаются бесплатно, приходить надо со своей тарой.</a:t>
            </a:r>
          </a:p>
          <a:p>
            <a:pPr algn="r"/>
            <a:r>
              <a:rPr lang="ru-RU" sz="2400" b="1" i="1" dirty="0" err="1">
                <a:solidFill>
                  <a:srgbClr val="00B050"/>
                </a:solidFill>
              </a:rPr>
              <a:t>Дерек</a:t>
            </a:r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>Бок</a:t>
            </a:r>
          </a:p>
          <a:p>
            <a:pPr algn="r"/>
            <a:r>
              <a:rPr lang="ru-RU" i="1" dirty="0" smtClean="0"/>
              <a:t> </a:t>
            </a:r>
          </a:p>
          <a:p>
            <a:pPr algn="r"/>
            <a:endParaRPr lang="ru-RU" dirty="0"/>
          </a:p>
          <a:p>
            <a:endParaRPr lang="ru-RU" dirty="0"/>
          </a:p>
        </p:txBody>
      </p:sp>
      <p:pic>
        <p:nvPicPr>
          <p:cNvPr id="5" name="Рисунок 4" descr="http://gimnazi1.ucoz.ru/inostr/Ryshova/g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3286148" cy="2500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655564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 CY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Как преодолеть предэкзаменационную тревожность?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4. Систематическая десенситизация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   Этот метод разработан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Иозефом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Вульпе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и заключается в следующем: воображая и переживая ситуацию, вызывающую тревожность, человек должен выработать реакцию, несовместимую с чувством тревоги (например, расслабиться).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   Чтобы использовать эту технику применительно к предстоящему экзамену, можно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составить «лесенку» ситуаций, вызывающих страх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Эта лесенка представляет собой последовательность шагов (действий), которые приводят к тревожному событию. Например: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— Встать утром и выслушать мамины указания.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— Сбор около школы и разговоры с друзьями об экзамене.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— Поездка на место проведения экзамена.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— Рассаживание по местам.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— Получение тестовых бланков.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— Заполнение бланков — титульных листов.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— Решение заданий...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5715040" cy="603242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 CYR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4. Систематическая десенситизация</a:t>
            </a:r>
            <a:r>
              <a:rPr lang="ru-RU" sz="2000" dirty="0">
                <a:ea typeface="Times New Roman" pitchFamily="18" charset="0"/>
                <a:cs typeface="Arial CYR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ea typeface="Times New Roman" pitchFamily="18" charset="0"/>
              <a:cs typeface="Arial CYR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  После перечисления всех тревожных ситуаций стоит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представить себя в каждой из них на 5 секунд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а затем расслабиться.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  Важно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последовательно переходить от одной ситуации к другой по составленной цепочке.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 CYR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 CYR"/>
              </a:rPr>
              <a:t>   После этого можно увеличить время представления и расслабления до 30 секунд. Если возникают трудности с представлением, можно еще более детализировать шаги.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logopsi.ucoz.com/_fr/1/10278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28604"/>
            <a:ext cx="28241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649408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Как преодолеть предэкзаменационную тревожность?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5. Настроиться на успех, удачу!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Важным шагом к успеху на экзамене является абсолютная уверенность в том, что цель будет достигнута.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milano-msk.ru/wp-content/uploads/2015/11/%D0%A3%D1%81%D0%BF%D0%B5%D1%85-320x3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4940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Приемы, мобилизующие интеллектуальные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возможности учащихся при подготовке и сдаче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экзаменов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ahoma" pitchFamily="34" charset="0"/>
              </a:rPr>
              <a:t>Перед экзаменом или во время него выпейте несколько глотков воды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 Во время стресса происходит сильное обезвоживание организма. Это связано с тем, что нервные процессы происходят на основе электрохимических реакций, а для них необходимо достаточное количество жидкости.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Ее недостаток резко снижает скорость химических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процессов.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антистрессовых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целях воду пьют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за 20 минут 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или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через 30 минут после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еды.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 Лучше всего подходит минеральная вода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, т.к. она содержит ионы калия или натрия, участвующие в электрохимических реакциях. Можно пить просто чистую воду или зеленый чай.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 Все остальные напитки с этой точки зрения бесполезны или вредны.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http://www.kidsgourmet.com.tr/wp-content/uploads/2015/06/shutterstock_85743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6687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definicionabc.com/wp-content/uploads/sacia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429000"/>
            <a:ext cx="2571748" cy="1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2" cy="5940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Приемы, мобилизующие интеллектуальные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возможности учащихся при подготовке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и сдаче экзаменов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Обеспечьте гармоничную работу левого и правого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полушария</a:t>
            </a:r>
          </a:p>
          <a:p>
            <a:pPr algn="just"/>
            <a:endParaRPr lang="ru-RU" sz="2000" dirty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 В </a:t>
            </a:r>
            <a:r>
              <a:rPr lang="ru-RU" sz="2000" dirty="0"/>
              <a:t>стрессовой ситуации нарушается гармоничная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работа </a:t>
            </a:r>
            <a:r>
              <a:rPr lang="ru-RU" sz="2000" dirty="0"/>
              <a:t>левого и правого полушарий головного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мозга</a:t>
            </a:r>
            <a:r>
              <a:rPr lang="ru-RU" sz="2000" dirty="0"/>
              <a:t>. Если доминирует одно из них - правое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(</a:t>
            </a:r>
            <a:r>
              <a:rPr lang="ru-RU" sz="2000" dirty="0"/>
              <a:t>образное) </a:t>
            </a:r>
            <a:r>
              <a:rPr lang="ru-RU" sz="2000" dirty="0" smtClean="0"/>
              <a:t>или </a:t>
            </a:r>
            <a:r>
              <a:rPr lang="ru-RU" sz="2000" dirty="0"/>
              <a:t>левое (логическое), то у человека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снижается </a:t>
            </a:r>
            <a:r>
              <a:rPr lang="ru-RU" sz="2000" dirty="0"/>
              <a:t>способность оптимально решать стоящие перед ним задачи. </a:t>
            </a:r>
            <a:endParaRPr lang="ru-RU" sz="2000" dirty="0" smtClean="0"/>
          </a:p>
          <a:p>
            <a:pPr lvl="0" algn="just"/>
            <a:endParaRPr lang="ru-RU" sz="2000" dirty="0"/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 Но </a:t>
            </a:r>
            <a:r>
              <a:rPr lang="ru-RU" sz="2000" dirty="0"/>
              <a:t>можно восстановить гармонию, или приблизиться к ней. Известно, что правое полушарие управляет левой половиной тела, а левое полушарие – правой половиной. Поэтому координация обеих частей тела приводит к координации полушарий мозга</a:t>
            </a:r>
            <a:r>
              <a:rPr lang="ru-RU" sz="2000" dirty="0" smtClean="0"/>
              <a:t>.</a:t>
            </a:r>
          </a:p>
          <a:p>
            <a:pPr lvl="0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22" name="Picture 2" descr="http://rudocs.exdat.com/data/244/243633/243633_html_m1fc599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71480"/>
            <a:ext cx="2201847" cy="300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9"/>
            <a:ext cx="8143932" cy="64325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Приемы, мобилизующие интеллектуальные возможности учащихся при подготовке и сдаче экзаменов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Это упражнение можно использовать при подготовке к </a:t>
            </a:r>
            <a:r>
              <a:rPr lang="ru-RU" sz="2000" b="1" dirty="0" smtClean="0">
                <a:solidFill>
                  <a:srgbClr val="00B050"/>
                </a:solidFill>
              </a:rPr>
              <a:t>экзаменам</a:t>
            </a:r>
          </a:p>
          <a:p>
            <a:pPr algn="just"/>
            <a:endParaRPr lang="ru-RU" sz="2000" dirty="0"/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 Физическое </a:t>
            </a:r>
            <a:r>
              <a:rPr lang="ru-RU" sz="2000" dirty="0"/>
              <a:t>упражнение, влияющее на гармонизацию работы левого и правого полушарий, называется </a:t>
            </a:r>
            <a:r>
              <a:rPr lang="ru-RU" sz="2000" b="1" dirty="0"/>
              <a:t>«перекрестный шаг»</a:t>
            </a:r>
            <a:r>
              <a:rPr lang="ru-RU" sz="2000" dirty="0"/>
              <a:t> и проводится следующим образом</a:t>
            </a:r>
            <a:r>
              <a:rPr lang="ru-RU" sz="2000" dirty="0" smtClean="0"/>
              <a:t>.</a:t>
            </a:r>
          </a:p>
          <a:p>
            <a:pPr lvl="0" algn="just">
              <a:buFont typeface="Wingdings" pitchFamily="2" charset="2"/>
              <a:buChar char="Ø"/>
            </a:pPr>
            <a:endParaRPr lang="ru-RU" sz="2000" dirty="0"/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 Имитируем </a:t>
            </a:r>
            <a:r>
              <a:rPr lang="ru-RU" sz="2000" dirty="0"/>
              <a:t>ходьбу на месте, поднимая колено чуть выше, чем обычно. </a:t>
            </a:r>
            <a:r>
              <a:rPr lang="ru-RU" sz="2000" b="1" dirty="0"/>
              <a:t>Можно сделать это сидя</a:t>
            </a:r>
            <a:r>
              <a:rPr lang="ru-RU" sz="2000" dirty="0"/>
              <a:t>, приподнимая ногу на носок, навстречу руке. Каждый раз, когда колено находится в наивысшей точке, кладем на него противоположную руку. </a:t>
            </a:r>
            <a:endParaRPr lang="ru-RU" sz="2000" dirty="0" smtClean="0"/>
          </a:p>
          <a:p>
            <a:pPr lvl="0" algn="just"/>
            <a:endParaRPr lang="ru-RU" sz="2000" dirty="0"/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 Одним </a:t>
            </a:r>
            <a:r>
              <a:rPr lang="ru-RU" sz="2000" dirty="0"/>
              <a:t>словом, соприкасаются то левое колено с правой рукой, то правое колено с левой рукой. Для эффективности в момент взмаха можно подниматься на опорной ноге на цыпочки</a:t>
            </a:r>
            <a:r>
              <a:rPr lang="ru-RU" sz="2000" dirty="0" smtClean="0"/>
              <a:t>.</a:t>
            </a:r>
          </a:p>
          <a:p>
            <a:pPr lvl="0" algn="just"/>
            <a:endParaRPr lang="ru-RU" sz="2000" dirty="0"/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/>
              <a:t>  Обязательное </a:t>
            </a:r>
            <a:r>
              <a:rPr lang="ru-RU" sz="2000" b="1" dirty="0"/>
              <a:t>условие выполнения этого упражнения — двигаться не быстро, а в удобном темпе и с удовольствием</a:t>
            </a:r>
            <a:r>
              <a:rPr lang="ru-RU" sz="2000" b="1" dirty="0" smtClean="0"/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501122" cy="62865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Приемы, мобилизующие интеллектуальные возможности учащихся при подготовке и сдаче экзаменов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00B050"/>
                </a:solidFill>
              </a:rPr>
              <a:t>Вариант упражнения «перекрестный шаг» в ходе </a:t>
            </a:r>
            <a:r>
              <a:rPr lang="ru-RU" sz="2000" b="1" dirty="0" smtClean="0">
                <a:solidFill>
                  <a:srgbClr val="00B050"/>
                </a:solidFill>
              </a:rPr>
              <a:t>экзамена</a:t>
            </a:r>
          </a:p>
          <a:p>
            <a:pPr algn="just"/>
            <a:endParaRPr lang="ru-RU" sz="2000" dirty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 Если </a:t>
            </a:r>
            <a:r>
              <a:rPr lang="ru-RU" sz="2000" dirty="0"/>
              <a:t>нет возможности сделать </a:t>
            </a:r>
            <a:r>
              <a:rPr lang="ru-RU" sz="2000" b="1" dirty="0"/>
              <a:t>«перекрестный шаг»</a:t>
            </a:r>
            <a:r>
              <a:rPr lang="ru-RU" sz="2000" dirty="0"/>
              <a:t>, а ситуация требует немедленной сосредоточенности, то можно применить следующий прием: нарисовать на чистом листе бумаги косой крест, похожий на букву «Х»,</a:t>
            </a:r>
            <a:r>
              <a:rPr lang="ru-RU" sz="2000" b="1" dirty="0"/>
              <a:t> </a:t>
            </a:r>
            <a:r>
              <a:rPr lang="ru-RU" sz="2000" dirty="0"/>
              <a:t>и несколько минут созерцать его. </a:t>
            </a:r>
            <a:endParaRPr lang="ru-RU" sz="2000" dirty="0" smtClean="0"/>
          </a:p>
          <a:p>
            <a:pPr lvl="0" algn="just"/>
            <a:r>
              <a:rPr lang="ru-RU" sz="2000" u="sng" dirty="0" smtClean="0"/>
              <a:t>Эффект </a:t>
            </a:r>
            <a:r>
              <a:rPr lang="ru-RU" sz="2000" u="sng" dirty="0"/>
              <a:t>будет слабее, чем от физических упражнений, однако поможет</a:t>
            </a:r>
            <a:r>
              <a:rPr lang="ru-RU" sz="2000" dirty="0"/>
              <a:t> согласованности работы левого и правого полушарий</a:t>
            </a:r>
            <a:r>
              <a:rPr lang="ru-RU" sz="2000" dirty="0" smtClean="0"/>
              <a:t>.</a:t>
            </a:r>
          </a:p>
          <a:p>
            <a:pPr lvl="0" algn="just"/>
            <a:endParaRPr lang="ru-RU" sz="2000" dirty="0"/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  Во </a:t>
            </a:r>
            <a:r>
              <a:rPr lang="ru-RU" sz="2000" dirty="0"/>
              <a:t>время экзамена целесообразно повесить изображение косого креста на стене класса. Можно нарисовать на чистом листе бумаги косой крест, похожий на букву «Х»,</a:t>
            </a:r>
            <a:r>
              <a:rPr lang="ru-RU" sz="2000" b="1" dirty="0"/>
              <a:t> </a:t>
            </a:r>
            <a:r>
              <a:rPr lang="ru-RU" sz="2000" dirty="0"/>
              <a:t>и несколько минут созерцать его. Цвет не имеет значения, главное, чтобы он был изображен контрастно: </a:t>
            </a:r>
            <a:r>
              <a:rPr lang="ru-RU" sz="2000" b="1" dirty="0"/>
              <a:t>темный на светлом фоне или наоборот</a:t>
            </a:r>
            <a:r>
              <a:rPr lang="ru-RU" sz="2000" dirty="0" smtClean="0"/>
              <a:t>. 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://topuzz.com/upload/img/puzzle/puzzle_b54fc1c46d4535180cd9f38d5434709a.jpg"/>
          <p:cNvPicPr/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4357686" y="5572140"/>
            <a:ext cx="3071834" cy="1000132"/>
          </a:xfrm>
          <a:prstGeom prst="rect">
            <a:avLst/>
          </a:prstGeom>
          <a:solidFill>
            <a:srgbClr val="002060"/>
          </a:solidFill>
          <a:ln w="9525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501122" cy="644241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Приемы, мобилизующие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интеллектуальные возможности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учащихся при подготовке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и сдаче экзаменов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                         Зевота </a:t>
            </a:r>
            <a:r>
              <a:rPr lang="ru-RU" b="1" dirty="0">
                <a:solidFill>
                  <a:srgbClr val="00B050"/>
                </a:solidFill>
              </a:rPr>
              <a:t>– зарядка для мозга</a:t>
            </a:r>
            <a:r>
              <a:rPr lang="ru-RU" b="1" dirty="0" smtClean="0">
                <a:solidFill>
                  <a:srgbClr val="00B050"/>
                </a:solidFill>
              </a:rPr>
              <a:t>!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 Это </a:t>
            </a:r>
            <a:r>
              <a:rPr lang="ru-RU" dirty="0"/>
              <a:t>мнение основано на растущем числе исследований, обнаруживающих тот факт, что </a:t>
            </a:r>
            <a:r>
              <a:rPr lang="ru-RU" b="1" dirty="0"/>
              <a:t>зевота повышает эффективность работы ума</a:t>
            </a:r>
            <a:r>
              <a:rPr lang="ru-RU" b="1" dirty="0" smtClean="0"/>
              <a:t>.</a:t>
            </a:r>
          </a:p>
          <a:p>
            <a:pPr lvl="0" algn="just"/>
            <a:endParaRPr lang="ru-RU" dirty="0"/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 Когда </a:t>
            </a:r>
            <a:r>
              <a:rPr lang="ru-RU" dirty="0"/>
              <a:t>вы зеваете, ваши лицевые мускулы сильно сокращаются, а затем расслабляются, что вызывает приток богатой кислородом крови в </a:t>
            </a:r>
            <a:r>
              <a:rPr lang="ru-RU" dirty="0" err="1"/>
              <a:t>префронтальную</a:t>
            </a:r>
            <a:r>
              <a:rPr lang="ru-RU" dirty="0"/>
              <a:t> кору головного мозга</a:t>
            </a:r>
            <a:r>
              <a:rPr lang="ru-RU" dirty="0" smtClean="0"/>
              <a:t>.</a:t>
            </a:r>
          </a:p>
          <a:p>
            <a:pPr lvl="0" algn="just"/>
            <a:endParaRPr lang="ru-RU" dirty="0"/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 Это </a:t>
            </a:r>
            <a:r>
              <a:rPr lang="ru-RU" dirty="0"/>
              <a:t>участки мозга, которые отвечают за планирование, организацию, принятие решений, и еще за множество других функций, связанных с активностью человека</a:t>
            </a:r>
            <a:r>
              <a:rPr lang="ru-RU" dirty="0" smtClean="0"/>
              <a:t>.</a:t>
            </a:r>
          </a:p>
          <a:p>
            <a:pPr lvl="0" algn="just"/>
            <a:endParaRPr lang="ru-RU" dirty="0"/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/>
              <a:t>  Упражнение </a:t>
            </a:r>
            <a:r>
              <a:rPr lang="ru-RU" b="1" dirty="0"/>
              <a:t>«Энергетическая зевота». Как правильно зевать? </a:t>
            </a:r>
            <a:r>
              <a:rPr lang="ru-RU" dirty="0"/>
              <a:t>Во время зевка обеими руками массировать круговыми движениями сухожилия (около ушей), соединяющие нижнюю и верхнюю челюсти. В этих местах находится большое количество нервных волокон. Для того чтобы оградить свой организм от кислородного голодания, достаточно 3–-5 зевков</a:t>
            </a:r>
            <a:r>
              <a:rPr lang="ru-RU" dirty="0" smtClean="0"/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://pazitiva.net/uploads/posts/894158-850321-5182.jpg"/>
          <p:cNvPicPr/>
          <p:nvPr/>
        </p:nvPicPr>
        <p:blipFill>
          <a:blip r:embed="rId3" cstate="print"/>
          <a:srcRect l="4169" t="10661" r="15981"/>
          <a:stretch>
            <a:fillRect/>
          </a:stretch>
        </p:blipFill>
        <p:spPr bwMode="auto">
          <a:xfrm>
            <a:off x="500034" y="142852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8246" cy="600164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Приемы, мобилизующие интеллектуальные возможности                                                             учащихся при подготовке и сдаче экзаменов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00B050"/>
                </a:solidFill>
              </a:rPr>
              <a:t>Поможет дыхательная гимнастика</a:t>
            </a:r>
            <a:r>
              <a:rPr lang="ru-RU" sz="2000" b="1" dirty="0" smtClean="0">
                <a:solidFill>
                  <a:srgbClr val="00B050"/>
                </a:solidFill>
              </a:rPr>
              <a:t>!</a:t>
            </a:r>
          </a:p>
          <a:p>
            <a:endParaRPr lang="ru-RU" sz="2000" dirty="0">
              <a:solidFill>
                <a:srgbClr val="00B05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/>
              <a:t>   Успокаивающее </a:t>
            </a:r>
            <a:r>
              <a:rPr lang="ru-RU" sz="2000" b="1" dirty="0"/>
              <a:t>дыхание</a:t>
            </a:r>
            <a:r>
              <a:rPr lang="ru-RU" sz="2000" dirty="0"/>
              <a:t> – </a:t>
            </a:r>
            <a:r>
              <a:rPr lang="ru-RU" sz="2000" u="sng" dirty="0"/>
              <a:t>выдох</a:t>
            </a:r>
            <a:r>
              <a:rPr lang="ru-RU" sz="2000" dirty="0"/>
              <a:t> в два раза длиннее вдоха. </a:t>
            </a:r>
            <a:r>
              <a:rPr lang="ru-RU" sz="2000" dirty="0" smtClean="0"/>
              <a:t>Медленно </a:t>
            </a:r>
            <a:r>
              <a:rPr lang="ru-RU" sz="2000" dirty="0"/>
              <a:t>выполните глубокий вдох через нос; на пике вдоха на мгновение задержите дыхание, после чего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Сделайте через </a:t>
            </a:r>
            <a:r>
              <a:rPr lang="ru-RU" sz="2000" dirty="0"/>
              <a:t>нос выдох как можно медленнее.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Постарайтесь </a:t>
            </a:r>
            <a:r>
              <a:rPr lang="ru-RU" sz="2000" dirty="0"/>
              <a:t>представить, как с каждым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глубоким </a:t>
            </a:r>
            <a:r>
              <a:rPr lang="ru-RU" sz="2000" dirty="0"/>
              <a:t>вдохом и продолжительным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выдохом </a:t>
            </a:r>
            <a:r>
              <a:rPr lang="ru-RU" sz="2000" dirty="0"/>
              <a:t>происходит частичное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освобождение </a:t>
            </a:r>
            <a:r>
              <a:rPr lang="ru-RU" sz="2000" dirty="0"/>
              <a:t>от стрессового напряжения.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Расслабить </a:t>
            </a:r>
            <a:r>
              <a:rPr lang="ru-RU" sz="2000" dirty="0"/>
              <a:t>плечи</a:t>
            </a:r>
            <a:r>
              <a:rPr lang="ru-RU" sz="2000" dirty="0" smtClean="0"/>
              <a:t>.</a:t>
            </a:r>
          </a:p>
          <a:p>
            <a:pPr lvl="0" algn="just"/>
            <a:endParaRPr lang="ru-RU" sz="20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/>
              <a:t>   Мобилизующее </a:t>
            </a:r>
            <a:r>
              <a:rPr lang="ru-RU" sz="2000" b="1" dirty="0"/>
              <a:t>дыхание </a:t>
            </a:r>
            <a:r>
              <a:rPr lang="ru-RU" sz="2000" dirty="0"/>
              <a:t>– </a:t>
            </a:r>
            <a:r>
              <a:rPr lang="ru-RU" sz="2000" u="sng" dirty="0"/>
              <a:t>вдох</a:t>
            </a:r>
            <a:r>
              <a:rPr lang="ru-RU" sz="2000" dirty="0"/>
              <a:t> в два раза длиннее выдоха. </a:t>
            </a:r>
          </a:p>
          <a:p>
            <a:pPr algn="just"/>
            <a:r>
              <a:rPr lang="ru-RU" sz="2000" dirty="0"/>
              <a:t>В случае сильного напряжения нужно перед началом экзамена применять технику успокаивающего дыхания </a:t>
            </a:r>
            <a:r>
              <a:rPr lang="ru-RU" sz="2000" u="sng" dirty="0"/>
              <a:t>в течение нескольких минут.</a:t>
            </a:r>
            <a:endParaRPr lang="ru-RU" sz="2000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s://im0-tub-ru.yandex.net/i?id=d8afc4c28d13812c4e99cfb0cd999549&amp;n=33&amp;h=215&amp;w=382"/>
          <p:cNvPicPr/>
          <p:nvPr/>
        </p:nvPicPr>
        <p:blipFill>
          <a:blip r:embed="rId3" cstate="print"/>
          <a:srcRect r="23913"/>
          <a:stretch>
            <a:fillRect/>
          </a:stretch>
        </p:blipFill>
        <p:spPr bwMode="auto">
          <a:xfrm>
            <a:off x="6000760" y="2786058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072494" cy="50783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Приемы, мобилизующие интеллектуальные возможности учащихся при подготовке и сдаче экзаменов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Упражнение на </a:t>
            </a:r>
            <a:r>
              <a:rPr lang="ru-RU" b="1" dirty="0" smtClean="0">
                <a:solidFill>
                  <a:srgbClr val="00B050"/>
                </a:solidFill>
              </a:rPr>
              <a:t>расслабление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 Это </a:t>
            </a:r>
            <a:r>
              <a:rPr lang="ru-RU" dirty="0"/>
              <a:t>упражнение очень простое и эффективное, для него ничего дополнительно не нужно, выполняется сидя. Помогает снять напряжение и вызванное им головную боль. </a:t>
            </a:r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r>
              <a:rPr lang="ru-RU" dirty="0" smtClean="0"/>
              <a:t>Поставьте </a:t>
            </a:r>
            <a:r>
              <a:rPr lang="ru-RU" dirty="0"/>
              <a:t>локти на стол, пальцы рук сплетите в замок, раскрытыми ладонями к себе. Лбом давим на ладони как можно сильнее в течение 5-8  секунд, увеличивая таким образом напряжение, затем резко отнимаем голову от рук. </a:t>
            </a:r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r>
              <a:rPr lang="ru-RU" dirty="0" smtClean="0"/>
              <a:t>Почувствуйте расслабление </a:t>
            </a:r>
            <a:r>
              <a:rPr lang="ru-RU" dirty="0"/>
              <a:t>и прилив кислорода к коре головного мозга.</a:t>
            </a:r>
          </a:p>
          <a:p>
            <a:pPr lvl="0" algn="just"/>
            <a:r>
              <a:rPr lang="ru-RU" dirty="0"/>
              <a:t>Помассируйте области мочек ушей в течение 2-3 минут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http://img-fotki.yandex.ru/get/9252/112265771.3f0/0_a9a7e_6bae8f63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643446"/>
            <a:ext cx="558323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Экзамен </a:t>
            </a:r>
            <a:r>
              <a:rPr lang="ru-RU" b="1" dirty="0">
                <a:solidFill>
                  <a:srgbClr val="FF0000"/>
                </a:solidFill>
              </a:rPr>
              <a:t>– это испытание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b="1" u="sng" dirty="0"/>
              <a:t>Советы выпускникам:</a:t>
            </a:r>
            <a:endParaRPr lang="ru-RU" dirty="0"/>
          </a:p>
          <a:p>
            <a:pPr algn="just" fontAlgn="base"/>
            <a:r>
              <a:rPr lang="ru-RU" dirty="0"/>
              <a:t>Экзамен - лишь одно из жизненных испытаний, многие из которых еще предстоит пройти. Не придавайте событию слишком высокую важность, чтобы не увеличивать волнение.</a:t>
            </a:r>
          </a:p>
          <a:p>
            <a:pPr algn="just" fontAlgn="base"/>
            <a:r>
              <a:rPr lang="ru-RU" dirty="0"/>
              <a:t>Заранее поставьте перед собой цель, которая Вам по силам. Никто не может всегда быть совершенным. </a:t>
            </a:r>
          </a:p>
          <a:p>
            <a:pPr algn="just" fontAlgn="base"/>
            <a:r>
              <a:rPr lang="ru-RU" dirty="0"/>
              <a:t>Пусть достижения не всегда совпадают с идеалом, зато они Ваши личные.</a:t>
            </a:r>
          </a:p>
          <a:p>
            <a:pPr algn="just" fontAlgn="base"/>
            <a:r>
              <a:rPr lang="ru-RU" dirty="0"/>
              <a:t>Не стоит бояться ошибок. Известно, что не ошибается тот, кто ничего не делает.</a:t>
            </a:r>
          </a:p>
          <a:p>
            <a:pPr algn="just" fontAlgn="base"/>
            <a:r>
              <a:rPr lang="ru-RU" dirty="0"/>
              <a:t>Люди, настроенные на успех, добиваются в жизни гораздо больше, чем те, кто старается избегать неудач.</a:t>
            </a:r>
          </a:p>
          <a:p>
            <a:pPr algn="just" fontAlgn="base"/>
            <a:r>
              <a:rPr lang="ru-RU" dirty="0"/>
              <a:t>Будьте уверены: каждому, кто учился в школе, по силам сдать ГИА. Все задания составлены на основе школьной программы. Подготовившись должным образом, Вы обязательно сдадите экзамен.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Общие </a:t>
            </a:r>
            <a:r>
              <a:rPr lang="ru-RU" sz="2700" b="1" dirty="0">
                <a:solidFill>
                  <a:srgbClr val="FF0000"/>
                </a:solidFill>
              </a:rPr>
              <a:t>принципы деятельности на </a:t>
            </a:r>
            <a:r>
              <a:rPr lang="ru-RU" sz="2700" b="1" dirty="0" smtClean="0">
                <a:solidFill>
                  <a:srgbClr val="FF0000"/>
                </a:solidFill>
              </a:rPr>
              <a:t>экзамене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rgbClr val="00B050"/>
                </a:solidFill>
              </a:rPr>
              <a:t>Несколько </a:t>
            </a:r>
            <a:r>
              <a:rPr lang="ru-RU" sz="2200" b="1" dirty="0">
                <a:solidFill>
                  <a:srgbClr val="00B050"/>
                </a:solidFill>
              </a:rPr>
              <a:t>универсальных рецептов для более успешной тактики выполнения </a:t>
            </a:r>
            <a:r>
              <a:rPr lang="ru-RU" sz="2200" b="1" dirty="0" smtClean="0">
                <a:solidFill>
                  <a:srgbClr val="00B050"/>
                </a:solidFill>
              </a:rPr>
              <a:t>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just" fontAlgn="base"/>
            <a:r>
              <a:rPr lang="ru-RU" sz="2000" b="1" i="1" dirty="0"/>
              <a:t>Сосредоточься!</a:t>
            </a:r>
            <a:r>
              <a:rPr lang="ru-RU" sz="2000" dirty="0"/>
              <a:t> </a:t>
            </a:r>
            <a:endParaRPr lang="ru-RU" sz="2000" dirty="0" smtClean="0"/>
          </a:p>
          <a:p>
            <a:pPr lvl="0" algn="just" fontAlgn="base">
              <a:buNone/>
            </a:pPr>
            <a:r>
              <a:rPr lang="ru-RU" sz="2000" dirty="0" smtClean="0"/>
              <a:t>После </a:t>
            </a:r>
            <a:r>
              <a:rPr lang="ru-RU" sz="2000" dirty="0"/>
              <a:t>выполнения предварительной части задания </a:t>
            </a:r>
            <a:r>
              <a:rPr lang="ru-RU" sz="2000" dirty="0" smtClean="0"/>
              <a:t>– заполнения</a:t>
            </a:r>
          </a:p>
          <a:p>
            <a:pPr lvl="0" algn="just" fontAlgn="base">
              <a:buNone/>
            </a:pPr>
            <a:r>
              <a:rPr lang="ru-RU" sz="2000" dirty="0" smtClean="0"/>
              <a:t>бланков, когда </a:t>
            </a:r>
            <a:r>
              <a:rPr lang="ru-RU" sz="2000" dirty="0"/>
              <a:t>ты прояснил все непонятные для себя </a:t>
            </a:r>
            <a:r>
              <a:rPr lang="ru-RU" sz="2000" dirty="0" smtClean="0"/>
              <a:t>моменты,</a:t>
            </a:r>
          </a:p>
          <a:p>
            <a:pPr lvl="0" algn="just" fontAlgn="base">
              <a:buNone/>
            </a:pPr>
            <a:r>
              <a:rPr lang="ru-RU" sz="2000" dirty="0" smtClean="0"/>
              <a:t>постарайся </a:t>
            </a:r>
            <a:r>
              <a:rPr lang="ru-RU" sz="2000" dirty="0"/>
              <a:t>сосредоточиться и забыть про окружающих. Для тебя </a:t>
            </a:r>
            <a:r>
              <a:rPr lang="ru-RU" sz="2000" dirty="0" smtClean="0"/>
              <a:t>должны</a:t>
            </a:r>
          </a:p>
          <a:p>
            <a:pPr lvl="0" algn="just" fontAlgn="base">
              <a:buNone/>
            </a:pPr>
            <a:r>
              <a:rPr lang="ru-RU" sz="2000" dirty="0" smtClean="0"/>
              <a:t>существовать </a:t>
            </a:r>
            <a:r>
              <a:rPr lang="ru-RU" sz="2000" dirty="0"/>
              <a:t>только текст заданий и часы, </a:t>
            </a:r>
            <a:endParaRPr lang="ru-RU" sz="2000" dirty="0" smtClean="0"/>
          </a:p>
          <a:p>
            <a:pPr lvl="0" algn="just" fontAlgn="base">
              <a:buNone/>
            </a:pPr>
            <a:r>
              <a:rPr lang="ru-RU" sz="2000" dirty="0" smtClean="0"/>
              <a:t>регламентирующие время выполнения </a:t>
            </a:r>
            <a:r>
              <a:rPr lang="ru-RU" sz="2000" dirty="0"/>
              <a:t>задания. </a:t>
            </a:r>
            <a:endParaRPr lang="ru-RU" sz="2000" dirty="0" smtClean="0"/>
          </a:p>
          <a:p>
            <a:pPr lvl="0" algn="just" fontAlgn="base">
              <a:buNone/>
            </a:pPr>
            <a:endParaRPr lang="ru-RU" sz="2000" dirty="0"/>
          </a:p>
          <a:p>
            <a:pPr lvl="0" algn="just"/>
            <a:r>
              <a:rPr lang="ru-RU" sz="2000" b="1" i="1" dirty="0"/>
              <a:t>Торопись не спеша!</a:t>
            </a:r>
            <a:r>
              <a:rPr lang="ru-RU" sz="2000" dirty="0"/>
              <a:t> </a:t>
            </a:r>
            <a:endParaRPr lang="ru-RU" sz="2000" dirty="0" smtClean="0"/>
          </a:p>
          <a:p>
            <a:pPr lvl="0" algn="just">
              <a:buNone/>
            </a:pPr>
            <a:r>
              <a:rPr lang="ru-RU" sz="2000" dirty="0" smtClean="0"/>
              <a:t>Жесткие </a:t>
            </a:r>
            <a:r>
              <a:rPr lang="ru-RU" sz="2000" dirty="0"/>
              <a:t>рамки времени не должны влиять на качество </a:t>
            </a:r>
            <a:endParaRPr lang="ru-RU" sz="2000" dirty="0" smtClean="0"/>
          </a:p>
          <a:p>
            <a:pPr lvl="0" algn="just">
              <a:buNone/>
            </a:pPr>
            <a:r>
              <a:rPr lang="ru-RU" sz="2000" dirty="0" smtClean="0"/>
              <a:t>Твоих ответов</a:t>
            </a:r>
            <a:r>
              <a:rPr lang="ru-RU" sz="2000" dirty="0"/>
              <a:t>. </a:t>
            </a:r>
            <a:r>
              <a:rPr lang="ru-RU" sz="2000" b="1" i="1" dirty="0"/>
              <a:t>Перед тем, как вписать ответ, </a:t>
            </a:r>
            <a:endParaRPr lang="ru-RU" sz="2000" b="1" i="1" dirty="0" smtClean="0"/>
          </a:p>
          <a:p>
            <a:pPr lvl="0" algn="just">
              <a:buNone/>
            </a:pPr>
            <a:r>
              <a:rPr lang="ru-RU" sz="2000" b="1" i="1" dirty="0" smtClean="0"/>
              <a:t>перечитай </a:t>
            </a:r>
            <a:r>
              <a:rPr lang="ru-RU" sz="2000" b="1" i="1" dirty="0"/>
              <a:t>вопрос дважды </a:t>
            </a:r>
            <a:r>
              <a:rPr lang="ru-RU" sz="2000" b="1" i="1" dirty="0" smtClean="0"/>
              <a:t>и убедись</a:t>
            </a:r>
            <a:r>
              <a:rPr lang="ru-RU" sz="2000" b="1" i="1" dirty="0"/>
              <a:t>, что ты </a:t>
            </a:r>
            <a:endParaRPr lang="ru-RU" sz="2000" b="1" i="1" dirty="0" smtClean="0"/>
          </a:p>
          <a:p>
            <a:pPr lvl="0" algn="just">
              <a:buNone/>
            </a:pPr>
            <a:r>
              <a:rPr lang="ru-RU" sz="2000" b="1" i="1" dirty="0" smtClean="0"/>
              <a:t>правильно </a:t>
            </a:r>
            <a:r>
              <a:rPr lang="ru-RU" sz="2000" b="1" i="1" dirty="0"/>
              <a:t>понял, что от тебя требуется.</a:t>
            </a:r>
            <a:endParaRPr lang="ru-RU" sz="20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http://kariera-frilans.ucoz.ru/business_admin-1-.jpg"/>
          <p:cNvPicPr/>
          <p:nvPr/>
        </p:nvPicPr>
        <p:blipFill>
          <a:blip r:embed="rId4" cstate="print"/>
          <a:srcRect l="21483" t="1918" r="25064" b="4092"/>
          <a:stretch>
            <a:fillRect/>
          </a:stretch>
        </p:blipFill>
        <p:spPr bwMode="auto">
          <a:xfrm>
            <a:off x="6715140" y="3357562"/>
            <a:ext cx="1990725" cy="328612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15370" cy="63094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Общие принципы деятельности на экзамене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B050"/>
                </a:solidFill>
              </a:rPr>
              <a:t>Несколько универсальных рецептов для более успешной тактики выполнения заданий</a:t>
            </a: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lvl="0"/>
            <a:r>
              <a:rPr lang="ru-RU" sz="2000" b="1" i="1" dirty="0" smtClean="0"/>
              <a:t>                                                          Начни </a:t>
            </a:r>
            <a:r>
              <a:rPr lang="ru-RU" sz="2000" b="1" i="1" dirty="0"/>
              <a:t>с легкого!</a:t>
            </a:r>
            <a:r>
              <a:rPr lang="ru-RU" sz="2000" dirty="0"/>
              <a:t> 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                                              Начни </a:t>
            </a:r>
            <a:r>
              <a:rPr lang="ru-RU" sz="2000" dirty="0"/>
              <a:t>отвечать на те вопросы, в знании которых ты не </a:t>
            </a:r>
            <a:r>
              <a:rPr lang="ru-RU" sz="2000" dirty="0" smtClean="0"/>
              <a:t>сомневаешься</a:t>
            </a:r>
            <a:r>
              <a:rPr lang="ru-RU" sz="2000" dirty="0"/>
              <a:t>, не останавливаясь на тех, которые могут вызвать долгие раздумья. Тогда ты успокоишься, голова начнет работать более ясно и четко, и ты войдешь в рабочий ритм. Ты как бы освободишься от нервозности, и вся твоя энергия потом будет направлена на более трудные вопросы.</a:t>
            </a:r>
          </a:p>
          <a:p>
            <a:pPr algn="just"/>
            <a:r>
              <a:rPr lang="ru-RU" sz="2000" dirty="0"/>
              <a:t> </a:t>
            </a:r>
          </a:p>
          <a:p>
            <a:pPr lvl="0" algn="just"/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                 Пропускай</a:t>
            </a:r>
            <a:r>
              <a:rPr lang="ru-RU" sz="2000" b="1" i="1" dirty="0"/>
              <a:t>!</a:t>
            </a:r>
            <a:r>
              <a:rPr lang="ru-RU" sz="2000" dirty="0"/>
              <a:t> </a:t>
            </a:r>
            <a:endParaRPr lang="ru-RU" sz="2000" dirty="0" smtClean="0"/>
          </a:p>
          <a:p>
            <a:pPr lvl="0" algn="just"/>
            <a:endParaRPr lang="ru-RU" sz="2000" dirty="0" smtClean="0"/>
          </a:p>
          <a:p>
            <a:pPr lvl="0" algn="just"/>
            <a:r>
              <a:rPr lang="ru-RU" sz="2000" dirty="0" smtClean="0"/>
              <a:t>Надо </a:t>
            </a:r>
            <a:r>
              <a:rPr lang="ru-RU" sz="2000" dirty="0"/>
              <a:t>научиться пропускать </a:t>
            </a:r>
            <a:r>
              <a:rPr lang="ru-RU" sz="2000" b="1" i="1" dirty="0"/>
              <a:t>трудные или непонятные задания.</a:t>
            </a:r>
            <a:r>
              <a:rPr lang="ru-RU" sz="2000" dirty="0"/>
              <a:t> Помни: в тексте всегда найдутся такие вопросы, с которыми ты обязательно справишься. Просто глупо недобрать очков только потому, что ты не дошел до "своих" заданий, а застрял на тех, которые вызывают у тебя затруднения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http://images.sodahead.com/polls/004309097/3833344349_puzzled_smiley_emoticon_answer_101_xlarg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yhappy.ch/img/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9"/>
            <a:ext cx="8429684" cy="63094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Общие принципы деятельности на экзамене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Несколько универсальных рецептов для более успешной тактики выполнения заданий</a:t>
            </a: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 smtClean="0"/>
              <a:t>    Читай </a:t>
            </a:r>
            <a:r>
              <a:rPr lang="ru-RU" sz="2000" b="1" i="1" dirty="0"/>
              <a:t>задание до конца!</a:t>
            </a:r>
            <a:r>
              <a:rPr lang="ru-RU" sz="2000" dirty="0"/>
              <a:t> 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Спешка </a:t>
            </a:r>
            <a:r>
              <a:rPr lang="ru-RU" sz="2000" dirty="0"/>
              <a:t>не должна приводить к тому, что ты стараешься понять условия задания "по первым словам" и достраиваешь концовку в собственном воображении. Это верный способ совершить досадные ошибки в самых легких вопросах.</a:t>
            </a:r>
          </a:p>
          <a:p>
            <a:pPr algn="just"/>
            <a:r>
              <a:rPr lang="ru-RU" sz="2000" dirty="0"/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 smtClean="0"/>
              <a:t>    Думай </a:t>
            </a:r>
            <a:r>
              <a:rPr lang="ru-RU" sz="2000" b="1" i="1" dirty="0"/>
              <a:t>только о текущем задании</a:t>
            </a:r>
            <a:r>
              <a:rPr lang="ru-RU" sz="2000" b="1" i="1" dirty="0" smtClean="0"/>
              <a:t>!</a:t>
            </a:r>
          </a:p>
          <a:p>
            <a:pPr lvl="0" algn="just"/>
            <a:r>
              <a:rPr lang="ru-RU" sz="2000" i="1" dirty="0"/>
              <a:t> </a:t>
            </a:r>
            <a:r>
              <a:rPr lang="ru-RU" sz="2000" dirty="0"/>
              <a:t>Когда ты видишь новое задание, забудь все, что было в предыдущем. Как правило, задания не связаны друг с другом, поэтому знания, которые ты применил в одном (уже, допустим, решенном тобой), как правило, не помогают, а только мешают сконцентрироваться и правильно решить новое задание. Этот совет дает тебе и другой бесценный психологический эффект - забудь о неудаче в прошлом задании (если оно оказалось тебе не по зубам). </a:t>
            </a:r>
            <a:r>
              <a:rPr lang="ru-RU" sz="2000" b="1" i="1" dirty="0"/>
              <a:t>Думай только о том, что каждое новое задание - это шанс набрать очки.</a:t>
            </a:r>
            <a:r>
              <a:rPr lang="ru-RU" sz="2000" i="1" dirty="0"/>
              <a:t> </a:t>
            </a:r>
            <a:endParaRPr lang="ru-RU" sz="2000" dirty="0"/>
          </a:p>
        </p:txBody>
      </p:sp>
      <p:pic>
        <p:nvPicPr>
          <p:cNvPr id="3" name="Рисунок 2" descr="http://mvsosh7.ru/images/stories/sov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11620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59708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Общие принципы деятельности на экзамене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00B050"/>
                </a:solidFill>
              </a:rPr>
              <a:t>Несколько универсальных рецептов для более успешной тактики выполнения заданий</a:t>
            </a:r>
          </a:p>
          <a:p>
            <a:pPr algn="ctr"/>
            <a:endParaRPr lang="ru-RU" sz="2000" b="1" dirty="0">
              <a:solidFill>
                <a:srgbClr val="00B05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 smtClean="0"/>
              <a:t>    Исключай</a:t>
            </a:r>
            <a:r>
              <a:rPr lang="ru-RU" sz="2000" b="1" i="1" dirty="0"/>
              <a:t>!</a:t>
            </a:r>
            <a:r>
              <a:rPr lang="ru-RU" sz="2000" dirty="0"/>
              <a:t>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Многие </a:t>
            </a:r>
            <a:r>
              <a:rPr lang="ru-RU" sz="2000" dirty="0"/>
              <a:t>задания можно быстрее решить, если не искать сразу правильный вариант ответа, а последовательно исключать те, которые явно не подходят. </a:t>
            </a:r>
            <a:r>
              <a:rPr lang="ru-RU" sz="2000" b="1" i="1" dirty="0"/>
              <a:t>Метод исключения позволяет в итоге сконцентрировать внимание всего на одном - двух вариантах, </a:t>
            </a:r>
            <a:endParaRPr lang="ru-RU" sz="2000" b="1" i="1" dirty="0" smtClean="0"/>
          </a:p>
          <a:p>
            <a:pPr lvl="0" algn="just"/>
            <a:r>
              <a:rPr lang="ru-RU" sz="2000" b="1" i="1" dirty="0" smtClean="0"/>
              <a:t>а </a:t>
            </a:r>
            <a:r>
              <a:rPr lang="ru-RU" sz="2000" b="1" i="1" dirty="0"/>
              <a:t>не на всех </a:t>
            </a:r>
            <a:r>
              <a:rPr lang="ru-RU" sz="2000" b="1" i="1" dirty="0" smtClean="0"/>
              <a:t>пяти-семи  </a:t>
            </a:r>
            <a:r>
              <a:rPr lang="ru-RU" sz="2000" b="1" i="1" dirty="0"/>
              <a:t>(что гораздо труднее). </a:t>
            </a:r>
            <a:endParaRPr lang="ru-RU" sz="2000" dirty="0"/>
          </a:p>
          <a:p>
            <a:pPr algn="just"/>
            <a:r>
              <a:rPr lang="ru-RU" sz="2000" dirty="0"/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 smtClean="0"/>
              <a:t>    Запланируй </a:t>
            </a:r>
            <a:r>
              <a:rPr lang="ru-RU" sz="2000" b="1" i="1" dirty="0"/>
              <a:t>два круга!</a:t>
            </a:r>
            <a:r>
              <a:rPr lang="ru-RU" sz="2000" dirty="0"/>
              <a:t>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Рассчитай </a:t>
            </a:r>
            <a:r>
              <a:rPr lang="ru-RU" sz="2000" dirty="0"/>
              <a:t>время так, чтобы за две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трети </a:t>
            </a:r>
            <a:r>
              <a:rPr lang="ru-RU" sz="2000" dirty="0"/>
              <a:t>всего отведенного времени пройтись по всем легким заданиям ("первый круг"). Тогда ты успеешь набрать максимум очков на тех заданиях, а потом спокойно вернуться и подумать над трудными, которые тебе вначале пришлось пропустить ("второй круг").</a:t>
            </a: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 descr="http://4.bp.blogspot.com/_6XXutOu1Dpw/TQgzkjF7cOI/AAAAAAAAEN0/A0altVjlcUI/s1600/smiley+agha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71810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627864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Общие принципы деятельности на экзамене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00B050"/>
                </a:solidFill>
              </a:rPr>
              <a:t>Несколько универсальных рецептов для более успешной тактики выполнения заданий</a:t>
            </a:r>
          </a:p>
          <a:p>
            <a:pPr algn="just"/>
            <a:endParaRPr lang="ru-RU" sz="2000" b="1" dirty="0">
              <a:solidFill>
                <a:srgbClr val="00B05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b="1" i="1" dirty="0" smtClean="0"/>
              <a:t>    Проверь</a:t>
            </a:r>
            <a:r>
              <a:rPr lang="ru-RU" sz="2000" b="1" i="1" dirty="0"/>
              <a:t>!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 lvl="0" algn="just"/>
            <a:r>
              <a:rPr lang="ru-RU" sz="2000" b="1" i="1" dirty="0" smtClean="0"/>
              <a:t>Оставь </a:t>
            </a:r>
            <a:r>
              <a:rPr lang="ru-RU" sz="2000" b="1" i="1" dirty="0"/>
              <a:t>время для проверки своей работы</a:t>
            </a:r>
            <a:r>
              <a:rPr lang="ru-RU" sz="2000" dirty="0"/>
              <a:t> для того, чтобы успеть </a:t>
            </a:r>
            <a:r>
              <a:rPr lang="ru-RU" sz="2000" dirty="0" smtClean="0"/>
              <a:t>                                                    пробежать </a:t>
            </a:r>
            <a:r>
              <a:rPr lang="ru-RU" sz="2000" dirty="0"/>
              <a:t>глазами и заметить явные ошибки. </a:t>
            </a:r>
          </a:p>
          <a:p>
            <a:pPr algn="just"/>
            <a:r>
              <a:rPr lang="ru-RU" sz="2000" b="1" dirty="0"/>
              <a:t> </a:t>
            </a:r>
            <a:endParaRPr lang="ru-RU" sz="2000" dirty="0"/>
          </a:p>
          <a:p>
            <a:pPr algn="just"/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         Угадывай</a:t>
            </a:r>
            <a:r>
              <a:rPr lang="ru-RU" sz="2000" b="1" i="1" dirty="0"/>
              <a:t>!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                     Если </a:t>
            </a:r>
            <a:r>
              <a:rPr lang="ru-RU" sz="2000" dirty="0"/>
              <a:t>ты не знаешь ответ, но интуитивно можешь </a:t>
            </a:r>
            <a:r>
              <a:rPr lang="ru-RU" sz="2000" dirty="0" smtClean="0"/>
              <a:t>                                      предпочесть какой-то ответ </a:t>
            </a:r>
            <a:r>
              <a:rPr lang="ru-RU" sz="2000" dirty="0"/>
              <a:t>другим, </a:t>
            </a:r>
            <a:r>
              <a:rPr lang="ru-RU" sz="2000" dirty="0" smtClean="0"/>
              <a:t>то </a:t>
            </a:r>
            <a:r>
              <a:rPr lang="ru-RU" sz="2000" dirty="0"/>
              <a:t>интуиции следует доверять! При этом выбирай такой вариант, который, на твой взгляд, имеет большую вероятность. </a:t>
            </a:r>
          </a:p>
          <a:p>
            <a:pPr lvl="0" algn="just"/>
            <a:r>
              <a:rPr lang="ru-RU" sz="2000" dirty="0" smtClean="0"/>
              <a:t>                 </a:t>
            </a:r>
            <a:r>
              <a:rPr lang="ru-RU" sz="2000" b="1" dirty="0"/>
              <a:t> </a:t>
            </a:r>
            <a:r>
              <a:rPr lang="ru-RU" sz="2000" b="1" i="1" dirty="0" smtClean="0"/>
              <a:t>                                        </a:t>
            </a:r>
          </a:p>
          <a:p>
            <a:pPr lvl="0" algn="just"/>
            <a:r>
              <a:rPr lang="ru-RU" sz="2000" b="1" i="1" dirty="0" smtClean="0"/>
              <a:t>                                                            Не </a:t>
            </a:r>
            <a:r>
              <a:rPr lang="ru-RU" sz="2000" b="1" i="1" dirty="0"/>
              <a:t>огорчайся!</a:t>
            </a:r>
            <a:r>
              <a:rPr lang="ru-RU" sz="2000" dirty="0"/>
              <a:t> </a:t>
            </a:r>
            <a:endParaRPr lang="ru-RU" sz="2000" dirty="0" smtClean="0"/>
          </a:p>
          <a:p>
            <a:pPr lvl="0" algn="just" fontAlgn="base"/>
            <a:r>
              <a:rPr lang="ru-RU" sz="2000" dirty="0" smtClean="0"/>
              <a:t>Стремись </a:t>
            </a:r>
            <a:r>
              <a:rPr lang="ru-RU" sz="2000" dirty="0"/>
              <a:t>выполнить все задания, но помни, что на практике это не всегда реально. Учитывай, что количество решенных тобой заданий вполне может оказаться достаточным для хорошей оценки.</a:t>
            </a: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www.playcast.ru/uploads/2015/10/13/1543427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10376.vk.me/u126395110/155082829/m_6c0050c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357694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285729"/>
            <a:ext cx="8286808" cy="60631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ПРИТЧА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«Семена»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Однажды женщине приснился сон, что за прилавком магазина стоял Господь Бог.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-Господи! Это Ты! -воскликнула она с радостью.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-Да, это Я, - ответил Бог.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-А что у Тебя можно купить? - спросила женщина.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У меня можно купить все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- прозвучал ответ.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-В таком случае дай мне, пожалуйста, здоровья, счастья, любви, успеха и много денег.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Бог доброжелательно улыбнулся и ушел в подсобное помещение за заказанным товаром. Через некоторое время он вернулся с маленькой бумажной коробочкой.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- И это все?! - воскликнула удивленная и разочарованная женщина.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Да, это все, - ответил Бог и добавил: - Разве ты не знала, что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в моем магазине продаются только семена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?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643734"/>
          </a:xfrm>
          <a:solidFill>
            <a:srgbClr val="CCFF66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http://cs625223.vk.me/v625223846/26fd4/QBAhdi0bg-4.jpg"/>
          <p:cNvPicPr>
            <a:picLocks noGrp="1"/>
          </p:cNvPicPr>
          <p:nvPr>
            <p:ph idx="1"/>
          </p:nvPr>
        </p:nvPicPr>
        <p:blipFill>
          <a:blip r:embed="rId2" cstate="print"/>
          <a:srcRect l="10762" t="4305" r="9768"/>
          <a:stretch>
            <a:fillRect/>
          </a:stretch>
        </p:blipFill>
        <p:spPr bwMode="auto">
          <a:xfrm>
            <a:off x="2857488" y="642918"/>
            <a:ext cx="3758590" cy="45259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Как подготовиться к сдаче экзаменов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Подготовка </a:t>
            </a:r>
            <a:r>
              <a:rPr lang="ru-RU" sz="4400" b="1" dirty="0">
                <a:solidFill>
                  <a:srgbClr val="00B050"/>
                </a:solidFill>
              </a:rPr>
              <a:t>к экзамену дома</a:t>
            </a:r>
            <a:endParaRPr lang="ru-RU" sz="4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/>
              <a:t> </a:t>
            </a:r>
          </a:p>
          <a:p>
            <a:pPr lvl="0" algn="just"/>
            <a:r>
              <a:rPr lang="ru-RU" dirty="0"/>
              <a:t>Сначала подготовь место для занятий, т.к. хаос (беспорядок) на рабочем столе способствует хаосу (беспорядку) в мыслях: убери со стола лишние вещи, удобно расположи нужные учебники, пособия, тетради, и т.п.</a:t>
            </a:r>
          </a:p>
          <a:p>
            <a:pPr lvl="0" algn="just"/>
            <a:r>
              <a:rPr lang="ru-RU" dirty="0"/>
              <a:t>Можно ввести в интерьер комнаты желтый и фиолетовый цвета, поскольку они повышают интеллектуальную активность. Для этого бывает достаточно какой-либо картинки в этих тонах.</a:t>
            </a:r>
          </a:p>
          <a:p>
            <a:pPr lvl="0" algn="just"/>
            <a:r>
              <a:rPr lang="ru-RU" dirty="0"/>
              <a:t>Составь план занятий. Для начала определи: кто ты - "сова" или "жаворонок", и в зависимости от этого максимально используй утренние или вечерние часы. </a:t>
            </a:r>
          </a:p>
          <a:p>
            <a:pPr lvl="0" algn="just"/>
            <a:r>
              <a:rPr lang="ru-RU" dirty="0"/>
              <a:t>Составляя план на каждый день подготовки, необходимо четко определить, что именно сегодня будет изучаться. Не вообще: "немного позанимаюсь", а какие именно разделы и темы.</a:t>
            </a:r>
          </a:p>
          <a:p>
            <a:pPr lvl="0" algn="just" fontAlgn="base"/>
            <a:r>
              <a:rPr lang="ru-RU" dirty="0"/>
              <a:t>Не надо стремиться к тому, чтобы прочитать и запомнить наизусть весь учебник. Полезно </a:t>
            </a:r>
            <a:r>
              <a:rPr lang="ru-RU" b="1" i="1" dirty="0"/>
              <a:t>структурировать материал за счет составления планов, схем, причем желательно на бумаге.</a:t>
            </a:r>
            <a:r>
              <a:rPr lang="ru-RU" dirty="0"/>
              <a:t> Планы полезны и потому, что их легко использовать при кратком повторении материала. </a:t>
            </a:r>
          </a:p>
          <a:p>
            <a:pPr lvl="0" algn="just"/>
            <a:r>
              <a:rPr lang="ru-RU" dirty="0"/>
              <a:t>Выполняй как можно больше различных опубликованных заданий, тестов по выбранному предмету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643998" cy="600164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Подготовка к экзамену </a:t>
            </a:r>
            <a:r>
              <a:rPr lang="ru-RU" sz="2400" b="1" dirty="0" smtClean="0">
                <a:solidFill>
                  <a:srgbClr val="00B050"/>
                </a:solidFill>
              </a:rPr>
              <a:t>дома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   Начни </a:t>
            </a:r>
            <a:r>
              <a:rPr lang="ru-RU" dirty="0"/>
              <a:t>с самого трудного, с того раздела, который знаешь хуже всего. Но если тебе трудно "раскачаться", можно начать с того материала, который тебе больше всего интересен и приятен. Возможно, постепенно войдешь в рабочий ритм, и дело пойдет</a:t>
            </a:r>
            <a:r>
              <a:rPr lang="ru-RU" dirty="0" smtClean="0"/>
              <a:t>.</a:t>
            </a:r>
          </a:p>
          <a:p>
            <a:pPr lvl="0" algn="just"/>
            <a:r>
              <a:rPr lang="ru-RU" dirty="0" smtClean="0"/>
              <a:t> </a:t>
            </a:r>
            <a:endParaRPr lang="ru-RU" dirty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   Оставь </a:t>
            </a:r>
            <a:r>
              <a:rPr lang="ru-RU" dirty="0"/>
              <a:t>один день перед экзаменом на то, чтобы вновь </a:t>
            </a:r>
            <a:endParaRPr lang="ru-RU" dirty="0" smtClean="0"/>
          </a:p>
          <a:p>
            <a:pPr lvl="0" algn="just"/>
            <a:r>
              <a:rPr lang="ru-RU" dirty="0" smtClean="0"/>
              <a:t>повторить </a:t>
            </a:r>
            <a:r>
              <a:rPr lang="ru-RU" dirty="0"/>
              <a:t>все планы ответов, еще раз остановиться </a:t>
            </a:r>
            <a:r>
              <a:rPr lang="ru-RU" dirty="0" smtClean="0"/>
              <a:t>на</a:t>
            </a:r>
          </a:p>
          <a:p>
            <a:pPr lvl="0" algn="just"/>
            <a:r>
              <a:rPr lang="ru-RU" dirty="0" smtClean="0"/>
              <a:t>самых </a:t>
            </a:r>
            <a:r>
              <a:rPr lang="ru-RU" dirty="0"/>
              <a:t>трудных вопросах</a:t>
            </a:r>
            <a:r>
              <a:rPr lang="ru-RU" dirty="0" smtClean="0"/>
              <a:t>. Готовясь </a:t>
            </a:r>
            <a:r>
              <a:rPr lang="ru-RU" dirty="0"/>
              <a:t>к экзаменам, никогда </a:t>
            </a:r>
          </a:p>
          <a:p>
            <a:pPr lvl="0" algn="just"/>
            <a:r>
              <a:rPr lang="ru-RU" dirty="0" smtClean="0"/>
              <a:t>не </a:t>
            </a:r>
            <a:r>
              <a:rPr lang="ru-RU" dirty="0"/>
              <a:t>думай о том, что не справишься с заданием, а напротив, </a:t>
            </a:r>
            <a:endParaRPr lang="ru-RU" dirty="0" smtClean="0"/>
          </a:p>
          <a:p>
            <a:pPr lvl="0" algn="just"/>
            <a:r>
              <a:rPr lang="ru-RU" b="1" i="1" dirty="0" smtClean="0"/>
              <a:t>мысленно </a:t>
            </a:r>
            <a:r>
              <a:rPr lang="ru-RU" b="1" i="1" dirty="0"/>
              <a:t>рисуй себе картину триумфа</a:t>
            </a:r>
            <a:r>
              <a:rPr lang="ru-RU" b="1" i="1" dirty="0" smtClean="0"/>
              <a:t>.</a:t>
            </a:r>
          </a:p>
          <a:p>
            <a:pPr lvl="0" algn="just"/>
            <a:endParaRPr lang="ru-RU" dirty="0"/>
          </a:p>
          <a:p>
            <a:pPr lvl="0" algn="just" fontAlgn="base">
              <a:buFont typeface="Arial" pitchFamily="34" charset="0"/>
              <a:buChar char="•"/>
            </a:pPr>
            <a:r>
              <a:rPr lang="ru-RU" dirty="0" smtClean="0"/>
              <a:t>    Подготовка </a:t>
            </a:r>
            <a:r>
              <a:rPr lang="ru-RU" dirty="0"/>
              <a:t>к экзамену требует достаточно много времени, </a:t>
            </a:r>
            <a:endParaRPr lang="ru-RU" dirty="0" smtClean="0"/>
          </a:p>
          <a:p>
            <a:pPr lvl="0" algn="just" fontAlgn="base"/>
            <a:r>
              <a:rPr lang="ru-RU" dirty="0" smtClean="0"/>
              <a:t>но </a:t>
            </a:r>
            <a:r>
              <a:rPr lang="ru-RU" dirty="0"/>
              <a:t>она не должна занимать абсолютно все время. Внимание и концентрация ослабевают, если долго заниматься однообразной работой. Меняйте умственную деятельность на двигательную. Оптимально делать 10-15 минутные перерывы после 40-50 минут занятий. 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dirty="0" smtClean="0"/>
              <a:t>    Соблюдай </a:t>
            </a:r>
            <a:r>
              <a:rPr lang="ru-RU" dirty="0"/>
              <a:t>режим сна и отдыха.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dirty="0" smtClean="0"/>
              <a:t>    Для </a:t>
            </a:r>
            <a:r>
              <a:rPr lang="ru-RU" dirty="0"/>
              <a:t>активной работы мозга требуется много жидкости, поэтому полезно больше пить простую воду или зеленый чай. </a:t>
            </a:r>
          </a:p>
          <a:p>
            <a:pPr algn="just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3" name="Picture 3" descr="http://on2.docdat.com/tw_files2/urls_2/90/d-89651/89651_html_m25749e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1643050"/>
            <a:ext cx="27051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285728"/>
            <a:ext cx="8643998" cy="618630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Накануне экзамена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Многие считают: для того, чтобы полностью подготовиться к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экзамену, не хватает всего одной, последней перед ним ночи.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Это неправильно. Ты уже устал, и не надо себя переутомлять.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Напротив, с вечера перестань готовиться, прими душ, соверши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прогулку. Выспись как можно лучше, чтобы встать отдохнувшим,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ощущением своего здоровья, силы, "боевого" настроя.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Ведь экзамен - это своеобразная борьба, в которой нужно проявить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себя, показать свои возможности и способности.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Малайзийские ученые установили, что смех не только продлевает жизнь, но и снимает стресс, улучшает аппетит и работоспособность, нормализует сон. Так что, если перед экзаменом есть возможность немного посмеяться, это – только к лучшему.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пункт сдачи экзамена ты должен явиться, не опаздывая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лучше за полчаса до начала. При себе нужно иметь: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паспорт (не свидетельство о рождении),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несколько (про запас) черных гелевых ручек,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дополнительным оборудованием, разрешенным для использования на экзамене по предмету,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водой, лекарствами (при необходимости).</a:t>
            </a:r>
          </a:p>
        </p:txBody>
      </p:sp>
      <p:pic>
        <p:nvPicPr>
          <p:cNvPr id="4" name="Рисунок 3" descr="https://d1ox703z8b11rg.cloudfront.net/uploads_image/ba744aec-bff7-40bf-89db-17e958d15733/590f7701a1e7c814e7f2a11cb3b6b9c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504950" cy="25433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357694"/>
            <a:ext cx="5486400" cy="714380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0000"/>
                </a:solidFill>
              </a:rPr>
              <a:t>Причины волнения перед экзаменом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100126"/>
          </a:xfrm>
          <a:solidFill>
            <a:srgbClr val="CCFF99"/>
          </a:solidFill>
        </p:spPr>
        <p:txBody>
          <a:bodyPr>
            <a:normAutofit lnSpcReduction="10000"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ru-RU" sz="2000" dirty="0"/>
              <a:t>Страх: «А вдруг не сдам</a:t>
            </a:r>
            <a:r>
              <a:rPr lang="ru-RU" sz="2000" dirty="0" smtClean="0"/>
              <a:t>».</a:t>
            </a:r>
            <a:endParaRPr lang="ru-RU" sz="2000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dirty="0"/>
              <a:t>Недостаток подготовки.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dirty="0"/>
              <a:t>Волнение близких и окружающих.</a:t>
            </a:r>
          </a:p>
          <a:p>
            <a:endParaRPr lang="ru-RU" sz="1800" dirty="0"/>
          </a:p>
        </p:txBody>
      </p:sp>
      <p:pic>
        <p:nvPicPr>
          <p:cNvPr id="7" name="Рисунок 6" descr="http://iphoto.md/images/2014/11/02/fotolia_141037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1792288" y="357166"/>
            <a:ext cx="5486400" cy="3929089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214290"/>
            <a:ext cx="8429684" cy="634019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Как преодолеть предэкзаменационную тревожность?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Определенность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Одна из главных причин предэкзаменационного стресса – ситуация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неопределенности.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Заблаговременное ознакомление с правилами проведения ГИА,  заполнения бланков, процедурой экзамена снимет эффект неожиданности на экзамене.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Тренировка в решении заданий поможет ориентироваться в разных типах заданий, рассчитывать время.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Многие боятся строгих правил, жестких санкций за их нарушение, нервирующего видеонаблюдения и т.д. Но все это вызывает стресс, мешающий сдавать экзамен, только у тех, кто планирует воспользоваться мобильной связью и разного рода уловками.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143932" cy="4493538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Как преодолеть предэкзаменационную тревожность?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2. Переименование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Известно, что зачастую наибольшую тревогу вызывает не само событие (например, предстоящий экзамен), а мысли по поводу этого события.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Можно попытаться регулировать ход своих мыслей, относительно экзамена, придавая им конструктивность и позитивность.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Полезно дать позитивное или нейтральное мысленное определение экзамену, делающее восприятие этого события более спокойным: не «трудное испытание», не «стресс», 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просто тестирование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3" name="Рисунок 2" descr="http://assets.ikweet.ru/photos/3115/ec84a1a847c3c6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572008"/>
            <a:ext cx="593502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35798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Как преодолеть предэкзаменационную тревожность?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fontAlgn="base"/>
            <a:r>
              <a:rPr lang="ru-RU" sz="2000" b="1" dirty="0" smtClean="0"/>
              <a:t>3. Внутренний диалог</a:t>
            </a:r>
          </a:p>
          <a:p>
            <a:pPr lvl="0" algn="just" fontAlgn="base"/>
            <a:endParaRPr lang="ru-RU" sz="2000" dirty="0"/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dirty="0" smtClean="0"/>
              <a:t>    Часто </a:t>
            </a:r>
            <a:r>
              <a:rPr lang="ru-RU" sz="2000" dirty="0"/>
              <a:t>пугает неопределенность предстоящего события, невозможность проконтролировать его ход</a:t>
            </a:r>
            <a:r>
              <a:rPr lang="ru-RU" sz="2000" dirty="0" smtClean="0"/>
              <a:t>.</a:t>
            </a:r>
          </a:p>
          <a:p>
            <a:pPr lvl="0" algn="just" fontAlgn="base"/>
            <a:endParaRPr lang="ru-RU" sz="2000" dirty="0"/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dirty="0" smtClean="0"/>
              <a:t>    Для </a:t>
            </a:r>
            <a:r>
              <a:rPr lang="ru-RU" sz="2000" dirty="0"/>
              <a:t>того, чтобы снизить тревожность по поводу непредсказуемых моментов во время экзаменов, можно поговорить с родителями или учителями о возможных стрессовых ситуациях на экзамене и </a:t>
            </a:r>
            <a:r>
              <a:rPr lang="ru-RU" sz="2000" b="1" dirty="0"/>
              <a:t>заранее продумать свои действия</a:t>
            </a:r>
            <a:r>
              <a:rPr lang="ru-RU" sz="2000" b="1" dirty="0" smtClean="0"/>
              <a:t>.</a:t>
            </a:r>
          </a:p>
          <a:p>
            <a:pPr lvl="0" algn="just" fontAlgn="base"/>
            <a:endParaRPr lang="ru-RU" sz="2000" dirty="0"/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dirty="0" smtClean="0"/>
              <a:t>    Следует </a:t>
            </a:r>
            <a:r>
              <a:rPr lang="ru-RU" sz="2000" dirty="0"/>
              <a:t>спросить себя, какая реальная опасность таится в этом событии, как выглядит  худший результат и что в этом случае нужно будет сделать</a:t>
            </a:r>
            <a:r>
              <a:rPr lang="ru-RU" sz="2000" dirty="0" smtClean="0"/>
              <a:t>.</a:t>
            </a:r>
          </a:p>
          <a:p>
            <a:pPr lvl="0" algn="just" fontAlgn="base"/>
            <a:endParaRPr lang="ru-RU" sz="2000" dirty="0"/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dirty="0" smtClean="0"/>
              <a:t>    Каковы </a:t>
            </a:r>
            <a:r>
              <a:rPr lang="ru-RU" sz="2000" dirty="0"/>
              <a:t>возможные трудности экзамена для меня лично и как их облегчить.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1465</Words>
  <Application>Microsoft Office PowerPoint</Application>
  <PresentationFormat>Экран (4:3)</PresentationFormat>
  <Paragraphs>282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Психологическая подготовка обучащихся к экзаменам </vt:lpstr>
      <vt:lpstr> Экзамен – это испытание </vt:lpstr>
      <vt:lpstr> Как подготовиться к сдаче экзаменов </vt:lpstr>
      <vt:lpstr>Слайд 4</vt:lpstr>
      <vt:lpstr>Слайд 5</vt:lpstr>
      <vt:lpstr>Причины волнения перед экзаменом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Общие принципы деятельности на экзамене  Несколько универсальных рецептов для более успешной тактики выполнения заданий </vt:lpstr>
      <vt:lpstr>Слайд 21</vt:lpstr>
      <vt:lpstr>Слайд 22</vt:lpstr>
      <vt:lpstr>Слайд 23</vt:lpstr>
      <vt:lpstr>Слайд 24</vt:lpstr>
      <vt:lpstr>Слайд 25</vt:lpstr>
      <vt:lpstr>        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учащихся к экзаменам </dc:title>
  <dc:creator>admin</dc:creator>
  <cp:lastModifiedBy>Pc</cp:lastModifiedBy>
  <cp:revision>33</cp:revision>
  <dcterms:created xsi:type="dcterms:W3CDTF">2016-02-17T16:22:05Z</dcterms:created>
  <dcterms:modified xsi:type="dcterms:W3CDTF">2023-02-25T12:31:13Z</dcterms:modified>
</cp:coreProperties>
</file>